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
      <p:font typeface="Raleway Light"/>
      <p:regular r:id="rId25"/>
      <p:bold r:id="rId26"/>
      <p:italic r:id="rId27"/>
      <p:boldItalic r:id="rId28"/>
    </p:embeddedFont>
    <p:embeddedFont>
      <p:font typeface="Raleway Medium"/>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57551B-EAA3-4CD8-8FA6-3C5CC9B9D035}">
  <a:tblStyle styleId="{0557551B-EAA3-4CD8-8FA6-3C5CC9B9D03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Light-bold.fntdata"/><Relationship Id="rId25" Type="http://schemas.openxmlformats.org/officeDocument/2006/relationships/font" Target="fonts/RalewayLight-regular.fntdata"/><Relationship Id="rId28" Type="http://schemas.openxmlformats.org/officeDocument/2006/relationships/font" Target="fonts/RalewayLight-boldItalic.fntdata"/><Relationship Id="rId27" Type="http://schemas.openxmlformats.org/officeDocument/2006/relationships/font" Target="fonts/RalewayLigh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Medium-italic.fntdata"/><Relationship Id="rId30" Type="http://schemas.openxmlformats.org/officeDocument/2006/relationships/font" Target="fonts/RalewayMedium-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RalewayMedium-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regular.fntdata"/><Relationship Id="rId16" Type="http://schemas.openxmlformats.org/officeDocument/2006/relationships/slide" Target="slides/slide10.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7ba2376f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ba2376f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7ba2376f11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7ba2376f11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7ba2376f1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ba2376f1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7bacde005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bacde005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f88252dc4_0_1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f88252dc4_0_1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7ba2376f1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7ba2376f1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Acme Co Cyber Incident Analysis</a:t>
            </a:r>
            <a:endParaRPr/>
          </a:p>
        </p:txBody>
      </p:sp>
      <p:sp>
        <p:nvSpPr>
          <p:cNvPr id="177" name="Google Shape;177;p18"/>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GB"/>
              <a:t>Cyber RoadRunners Consulting Group</a:t>
            </a:r>
            <a:endParaRPr/>
          </a:p>
        </p:txBody>
      </p:sp>
      <p:sp>
        <p:nvSpPr>
          <p:cNvPr id="178" name="Google Shape;178;p18"/>
          <p:cNvSpPr/>
          <p:nvPr/>
        </p:nvSpPr>
        <p:spPr>
          <a:xfrm>
            <a:off x="0" y="9400"/>
            <a:ext cx="9162900" cy="479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85" name="Google Shape;285;p2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GB" sz="1200">
                <a:latin typeface="Arial"/>
                <a:ea typeface="Arial"/>
                <a:cs typeface="Arial"/>
                <a:sym typeface="Arial"/>
              </a:rPr>
              <a:t>Overall, Acme Company has made major strides to implement a system that will be less vulnerable to future cyber attacks. The company needs to continue on the path that was laid out to build a network that can resist known vulnerabilities by implementing patch management to verify that the systems are kept updated in a timely manner. SIEM architecture can be used to help identify and correlate data into threats and incidents.</a:t>
            </a:r>
            <a:endParaRPr sz="1200">
              <a:solidFill>
                <a:srgbClr val="000000"/>
              </a:solidFill>
              <a:latin typeface="Arial"/>
              <a:ea typeface="Arial"/>
              <a:cs typeface="Arial"/>
              <a:sym typeface="Arial"/>
            </a:endParaRPr>
          </a:p>
          <a:p>
            <a:pPr indent="457200" lvl="0" marL="0" rtl="0" algn="l">
              <a:spcBef>
                <a:spcPts val="1600"/>
              </a:spcBef>
              <a:spcAft>
                <a:spcPts val="1600"/>
              </a:spcAft>
              <a:buNone/>
            </a:pPr>
            <a:r>
              <a:t/>
            </a:r>
            <a:endParaRPr>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The Team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7" name="Shape 187"/>
        <p:cNvGrpSpPr/>
        <p:nvPr/>
      </p:nvGrpSpPr>
      <p:grpSpPr>
        <a:xfrm>
          <a:off x="0" y="0"/>
          <a:ext cx="0" cy="0"/>
          <a:chOff x="0" y="0"/>
          <a:chExt cx="0" cy="0"/>
        </a:xfrm>
      </p:grpSpPr>
      <p:sp>
        <p:nvSpPr>
          <p:cNvPr id="188" name="Google Shape;188;p20"/>
          <p:cNvSpPr txBox="1"/>
          <p:nvPr>
            <p:ph idx="1" type="body"/>
          </p:nvPr>
        </p:nvSpPr>
        <p:spPr>
          <a:xfrm>
            <a:off x="721225" y="1692550"/>
            <a:ext cx="7976700" cy="26988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Font typeface="Raleway Medium"/>
              <a:buChar char="●"/>
            </a:pPr>
            <a:r>
              <a:rPr lang="en-GB" sz="1400">
                <a:latin typeface="Raleway Medium"/>
                <a:ea typeface="Raleway Medium"/>
                <a:cs typeface="Raleway Medium"/>
                <a:sym typeface="Raleway Medium"/>
              </a:rPr>
              <a:t>Ryan Dozier - Team Lead</a:t>
            </a:r>
            <a:endParaRPr sz="1400">
              <a:latin typeface="Raleway Medium"/>
              <a:ea typeface="Raleway Medium"/>
              <a:cs typeface="Raleway Medium"/>
              <a:sym typeface="Raleway Medium"/>
            </a:endParaRPr>
          </a:p>
          <a:p>
            <a:pPr indent="-317500" lvl="0" marL="457200" rtl="0" algn="l">
              <a:lnSpc>
                <a:spcPct val="200000"/>
              </a:lnSpc>
              <a:spcBef>
                <a:spcPts val="0"/>
              </a:spcBef>
              <a:spcAft>
                <a:spcPts val="0"/>
              </a:spcAft>
              <a:buSzPts val="1400"/>
              <a:buFont typeface="Raleway Medium"/>
              <a:buChar char="●"/>
            </a:pPr>
            <a:r>
              <a:rPr lang="en-GB" sz="1400">
                <a:latin typeface="Raleway Medium"/>
                <a:ea typeface="Raleway Medium"/>
                <a:cs typeface="Raleway Medium"/>
                <a:sym typeface="Raleway Medium"/>
              </a:rPr>
              <a:t>Dillon Costlow</a:t>
            </a:r>
            <a:endParaRPr sz="1400">
              <a:latin typeface="Raleway Medium"/>
              <a:ea typeface="Raleway Medium"/>
              <a:cs typeface="Raleway Medium"/>
              <a:sym typeface="Raleway Medium"/>
            </a:endParaRPr>
          </a:p>
          <a:p>
            <a:pPr indent="-317500" lvl="0" marL="457200" rtl="0" algn="l">
              <a:lnSpc>
                <a:spcPct val="200000"/>
              </a:lnSpc>
              <a:spcBef>
                <a:spcPts val="0"/>
              </a:spcBef>
              <a:spcAft>
                <a:spcPts val="0"/>
              </a:spcAft>
              <a:buSzPts val="1400"/>
              <a:buFont typeface="Raleway Medium"/>
              <a:buChar char="●"/>
            </a:pPr>
            <a:r>
              <a:rPr lang="en-GB" sz="1400">
                <a:latin typeface="Raleway Medium"/>
                <a:ea typeface="Raleway Medium"/>
                <a:cs typeface="Raleway Medium"/>
                <a:sym typeface="Raleway Medium"/>
              </a:rPr>
              <a:t>Matthew Fournier</a:t>
            </a:r>
            <a:endParaRPr sz="1400">
              <a:latin typeface="Raleway Medium"/>
              <a:ea typeface="Raleway Medium"/>
              <a:cs typeface="Raleway Medium"/>
              <a:sym typeface="Raleway Medium"/>
            </a:endParaRPr>
          </a:p>
          <a:p>
            <a:pPr indent="-317500" lvl="0" marL="457200" rtl="0" algn="l">
              <a:lnSpc>
                <a:spcPct val="200000"/>
              </a:lnSpc>
              <a:spcBef>
                <a:spcPts val="0"/>
              </a:spcBef>
              <a:spcAft>
                <a:spcPts val="0"/>
              </a:spcAft>
              <a:buSzPts val="1400"/>
              <a:buFont typeface="Raleway Medium"/>
              <a:buChar char="●"/>
            </a:pPr>
            <a:r>
              <a:rPr lang="en-GB" sz="1400">
                <a:latin typeface="Raleway Medium"/>
                <a:ea typeface="Raleway Medium"/>
                <a:cs typeface="Raleway Medium"/>
                <a:sym typeface="Raleway Medium"/>
              </a:rPr>
              <a:t>Andrew Galvin </a:t>
            </a:r>
            <a:endParaRPr sz="1400">
              <a:latin typeface="Raleway Medium"/>
              <a:ea typeface="Raleway Medium"/>
              <a:cs typeface="Raleway Medium"/>
              <a:sym typeface="Raleway Medium"/>
            </a:endParaRPr>
          </a:p>
          <a:p>
            <a:pPr indent="-317500" lvl="0" marL="457200" rtl="0" algn="l">
              <a:lnSpc>
                <a:spcPct val="200000"/>
              </a:lnSpc>
              <a:spcBef>
                <a:spcPts val="0"/>
              </a:spcBef>
              <a:spcAft>
                <a:spcPts val="0"/>
              </a:spcAft>
              <a:buSzPts val="1400"/>
              <a:buFont typeface="Raleway Medium"/>
              <a:buChar char="●"/>
            </a:pPr>
            <a:r>
              <a:rPr lang="en-GB" sz="1400">
                <a:latin typeface="Raleway Medium"/>
                <a:ea typeface="Raleway Medium"/>
                <a:cs typeface="Raleway Medium"/>
                <a:sym typeface="Raleway Medium"/>
              </a:rPr>
              <a:t>Alex White </a:t>
            </a:r>
            <a:endParaRPr sz="1400">
              <a:latin typeface="Raleway Medium"/>
              <a:ea typeface="Raleway Medium"/>
              <a:cs typeface="Raleway Medium"/>
              <a:sym typeface="Raleway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2" name="Shape 192"/>
        <p:cNvGrpSpPr/>
        <p:nvPr/>
      </p:nvGrpSpPr>
      <p:grpSpPr>
        <a:xfrm>
          <a:off x="0" y="0"/>
          <a:ext cx="0" cy="0"/>
          <a:chOff x="0" y="0"/>
          <a:chExt cx="0" cy="0"/>
        </a:xfrm>
      </p:grpSpPr>
      <p:sp>
        <p:nvSpPr>
          <p:cNvPr id="193" name="Google Shape;193;p21"/>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94" name="Google Shape;194;p21"/>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Incident O</a:t>
            </a: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verview</a:t>
            </a:r>
            <a:endParaRPr sz="1300">
              <a:solidFill>
                <a:srgbClr val="FFFFFF"/>
              </a:solidFill>
              <a:latin typeface="Raleway"/>
              <a:ea typeface="Raleway"/>
              <a:cs typeface="Raleway"/>
              <a:sym typeface="Raleway"/>
            </a:endParaRPr>
          </a:p>
        </p:txBody>
      </p:sp>
      <p:sp>
        <p:nvSpPr>
          <p:cNvPr id="195" name="Google Shape;195;p21"/>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Essence of Incident</a:t>
            </a:r>
            <a:endParaRPr sz="1300">
              <a:solidFill>
                <a:srgbClr val="FFFFFF"/>
              </a:solidFill>
              <a:latin typeface="Raleway"/>
              <a:ea typeface="Raleway"/>
              <a:cs typeface="Raleway"/>
              <a:sym typeface="Raleway"/>
            </a:endParaRPr>
          </a:p>
        </p:txBody>
      </p:sp>
      <p:sp>
        <p:nvSpPr>
          <p:cNvPr id="196" name="Google Shape;196;p21"/>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Incident </a:t>
            </a:r>
            <a:r>
              <a:rPr lang="en-GB" sz="1300">
                <a:solidFill>
                  <a:srgbClr val="FFFFFF"/>
                </a:solidFill>
                <a:latin typeface="Raleway"/>
                <a:ea typeface="Raleway"/>
                <a:cs typeface="Raleway"/>
                <a:sym typeface="Raleway"/>
              </a:rPr>
              <a:t>Summary</a:t>
            </a:r>
            <a:endParaRPr sz="1300">
              <a:solidFill>
                <a:srgbClr val="FFFFFF"/>
              </a:solidFill>
              <a:latin typeface="Raleway"/>
              <a:ea typeface="Raleway"/>
              <a:cs typeface="Raleway"/>
              <a:sym typeface="Raleway"/>
            </a:endParaRPr>
          </a:p>
        </p:txBody>
      </p:sp>
      <p:sp>
        <p:nvSpPr>
          <p:cNvPr id="197" name="Google Shape;197;p21"/>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Incident Timeline</a:t>
            </a:r>
            <a:endParaRPr sz="1300">
              <a:solidFill>
                <a:srgbClr val="FFFFFF"/>
              </a:solidFill>
              <a:latin typeface="Raleway"/>
              <a:ea typeface="Raleway"/>
              <a:cs typeface="Raleway"/>
              <a:sym typeface="Raleway"/>
            </a:endParaRPr>
          </a:p>
        </p:txBody>
      </p:sp>
      <p:sp>
        <p:nvSpPr>
          <p:cNvPr id="198" name="Google Shape;198;p21"/>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Steps taken</a:t>
            </a:r>
            <a:endParaRPr sz="1300">
              <a:solidFill>
                <a:srgbClr val="FFFFFF"/>
              </a:solidFill>
              <a:latin typeface="Raleway"/>
              <a:ea typeface="Raleway"/>
              <a:cs typeface="Raleway"/>
              <a:sym typeface="Raleway"/>
            </a:endParaRPr>
          </a:p>
        </p:txBody>
      </p:sp>
      <p:sp>
        <p:nvSpPr>
          <p:cNvPr id="199" name="Google Shape;199;p21"/>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Recommendations</a:t>
            </a:r>
            <a:endParaRPr sz="1300">
              <a:solidFill>
                <a:srgbClr val="FFFFFF"/>
              </a:solidFill>
              <a:latin typeface="Raleway"/>
              <a:ea typeface="Raleway"/>
              <a:cs typeface="Raleway"/>
              <a:sym typeface="Raleway"/>
            </a:endParaRPr>
          </a:p>
        </p:txBody>
      </p:sp>
      <p:sp>
        <p:nvSpPr>
          <p:cNvPr id="200" name="Google Shape;200;p21"/>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201" name="Google Shape;201;p21"/>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202" name="Google Shape;202;p21"/>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203" name="Google Shape;203;p21"/>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2"/>
          <p:cNvSpPr txBox="1"/>
          <p:nvPr>
            <p:ph type="title"/>
          </p:nvPr>
        </p:nvSpPr>
        <p:spPr>
          <a:xfrm>
            <a:off x="727650" y="641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Incident Overview</a:t>
            </a:r>
            <a:endParaRPr/>
          </a:p>
        </p:txBody>
      </p:sp>
      <p:graphicFrame>
        <p:nvGraphicFramePr>
          <p:cNvPr id="209" name="Google Shape;209;p22"/>
          <p:cNvGraphicFramePr/>
          <p:nvPr/>
        </p:nvGraphicFramePr>
        <p:xfrm>
          <a:off x="502800" y="1523313"/>
          <a:ext cx="3000000" cy="3000000"/>
        </p:xfrm>
        <a:graphic>
          <a:graphicData uri="http://schemas.openxmlformats.org/drawingml/2006/table">
            <a:tbl>
              <a:tblPr>
                <a:noFill/>
                <a:tableStyleId>{0557551B-EAA3-4CD8-8FA6-3C5CC9B9D035}</a:tableStyleId>
              </a:tblPr>
              <a:tblGrid>
                <a:gridCol w="1318925"/>
                <a:gridCol w="1318925"/>
                <a:gridCol w="1318925"/>
                <a:gridCol w="1596475"/>
                <a:gridCol w="1041375"/>
                <a:gridCol w="1318925"/>
              </a:tblGrid>
              <a:tr h="520550">
                <a:tc>
                  <a:txBody>
                    <a:bodyPr/>
                    <a:lstStyle/>
                    <a:p>
                      <a:pPr indent="0" lvl="0" marL="0" rtl="0" algn="l">
                        <a:spcBef>
                          <a:spcPts val="0"/>
                        </a:spcBef>
                        <a:spcAft>
                          <a:spcPts val="0"/>
                        </a:spcAft>
                        <a:buNone/>
                      </a:pPr>
                      <a:r>
                        <a:rPr lang="en-GB">
                          <a:latin typeface="Raleway"/>
                          <a:ea typeface="Raleway"/>
                          <a:cs typeface="Raleway"/>
                          <a:sym typeface="Raleway"/>
                        </a:rPr>
                        <a:t>Incident</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Date</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Situation</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Areas of responsibility</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Threat</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POC</a:t>
                      </a:r>
                      <a:endParaRPr>
                        <a:latin typeface="Raleway"/>
                        <a:ea typeface="Raleway"/>
                        <a:cs typeface="Raleway"/>
                        <a:sym typeface="Raleway"/>
                      </a:endParaRPr>
                    </a:p>
                  </a:txBody>
                  <a:tcPr marT="91425" marB="91425" marR="91425" marL="91425"/>
                </a:tc>
              </a:tr>
              <a:tr h="805600">
                <a:tc>
                  <a:txBody>
                    <a:bodyPr/>
                    <a:lstStyle/>
                    <a:p>
                      <a:pPr indent="0" lvl="0" marL="0" rtl="0" algn="l">
                        <a:spcBef>
                          <a:spcPts val="1200"/>
                        </a:spcBef>
                        <a:spcAft>
                          <a:spcPts val="0"/>
                        </a:spcAft>
                        <a:buNone/>
                      </a:pPr>
                      <a:r>
                        <a:rPr lang="en-GB" sz="1200">
                          <a:latin typeface="Raleway"/>
                          <a:ea typeface="Raleway"/>
                          <a:cs typeface="Raleway"/>
                          <a:sym typeface="Raleway"/>
                        </a:rPr>
                        <a:t>Acme Co. Cyber Incident</a:t>
                      </a:r>
                      <a:endParaRPr>
                        <a:latin typeface="Raleway"/>
                        <a:ea typeface="Raleway"/>
                        <a:cs typeface="Raleway"/>
                        <a:sym typeface="Raleway"/>
                      </a:endParaRPr>
                    </a:p>
                  </a:txBody>
                  <a:tcPr marT="91425" marB="91425" marR="91425" marL="91425"/>
                </a:tc>
                <a:tc>
                  <a:txBody>
                    <a:bodyPr/>
                    <a:lstStyle/>
                    <a:p>
                      <a:pPr indent="0" lvl="0" marL="0" rtl="0" algn="l">
                        <a:spcBef>
                          <a:spcPts val="1200"/>
                        </a:spcBef>
                        <a:spcAft>
                          <a:spcPts val="0"/>
                        </a:spcAft>
                        <a:buNone/>
                      </a:pPr>
                      <a:r>
                        <a:rPr lang="en-GB" sz="1200">
                          <a:latin typeface="Raleway"/>
                          <a:ea typeface="Raleway"/>
                          <a:cs typeface="Raleway"/>
                          <a:sym typeface="Raleway"/>
                        </a:rPr>
                        <a:t> 10 December, 2019 to present</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en-GB">
                          <a:latin typeface="Raleway"/>
                          <a:ea typeface="Raleway"/>
                          <a:cs typeface="Raleway"/>
                          <a:sym typeface="Raleway"/>
                        </a:rPr>
                        <a:t>*</a:t>
                      </a:r>
                      <a:endParaRPr>
                        <a:latin typeface="Raleway"/>
                        <a:ea typeface="Raleway"/>
                        <a:cs typeface="Raleway"/>
                        <a:sym typeface="Raleway"/>
                      </a:endParaRPr>
                    </a:p>
                  </a:txBody>
                  <a:tcPr marT="91425" marB="91425" marR="91425" marL="91425"/>
                </a:tc>
                <a:tc>
                  <a:txBody>
                    <a:bodyPr/>
                    <a:lstStyle/>
                    <a:p>
                      <a:pPr indent="0" lvl="0" marL="0" rtl="0" algn="l">
                        <a:spcBef>
                          <a:spcPts val="1200"/>
                        </a:spcBef>
                        <a:spcAft>
                          <a:spcPts val="0"/>
                        </a:spcAft>
                        <a:buNone/>
                      </a:pPr>
                      <a:r>
                        <a:rPr lang="en-GB" sz="1200">
                          <a:latin typeface="Raleway"/>
                          <a:ea typeface="Raleway"/>
                          <a:cs typeface="Raleway"/>
                          <a:sym typeface="Raleway"/>
                        </a:rPr>
                        <a:t>Response, Recovery, Mitigation and Recommendations</a:t>
                      </a:r>
                      <a:endParaRPr>
                        <a:latin typeface="Raleway"/>
                        <a:ea typeface="Raleway"/>
                        <a:cs typeface="Raleway"/>
                        <a:sym typeface="Raleway"/>
                      </a:endParaRPr>
                    </a:p>
                  </a:txBody>
                  <a:tcPr marT="91425" marB="91425" marR="91425" marL="91425"/>
                </a:tc>
                <a:tc>
                  <a:txBody>
                    <a:bodyPr/>
                    <a:lstStyle/>
                    <a:p>
                      <a:pPr indent="0" lvl="0" marL="0" rtl="0" algn="l">
                        <a:spcBef>
                          <a:spcPts val="1200"/>
                        </a:spcBef>
                        <a:spcAft>
                          <a:spcPts val="0"/>
                        </a:spcAft>
                        <a:buNone/>
                      </a:pPr>
                      <a:r>
                        <a:rPr lang="en-GB" sz="1200">
                          <a:latin typeface="Raleway"/>
                          <a:ea typeface="Raleway"/>
                          <a:cs typeface="Raleway"/>
                          <a:sym typeface="Raleway"/>
                        </a:rPr>
                        <a:t>FU Rootkit, rootkit.c, jSpy.jar and persistent access</a:t>
                      </a:r>
                      <a:endParaRPr>
                        <a:latin typeface="Raleway"/>
                        <a:ea typeface="Raleway"/>
                        <a:cs typeface="Raleway"/>
                        <a:sym typeface="Raleway"/>
                      </a:endParaRPr>
                    </a:p>
                  </a:txBody>
                  <a:tcPr marT="91425" marB="91425" marR="91425" marL="91425"/>
                </a:tc>
                <a:tc>
                  <a:txBody>
                    <a:bodyPr/>
                    <a:lstStyle/>
                    <a:p>
                      <a:pPr indent="0" lvl="0" marL="0" rtl="0" algn="l">
                        <a:spcBef>
                          <a:spcPts val="1200"/>
                        </a:spcBef>
                        <a:spcAft>
                          <a:spcPts val="0"/>
                        </a:spcAft>
                        <a:buNone/>
                      </a:pPr>
                      <a:r>
                        <a:rPr lang="en-GB" sz="1200">
                          <a:latin typeface="Raleway"/>
                          <a:ea typeface="Raleway"/>
                          <a:cs typeface="Raleway"/>
                          <a:sym typeface="Raleway"/>
                        </a:rPr>
                        <a:t>Ryan Dozier</a:t>
                      </a:r>
                      <a:endParaRPr sz="1200">
                        <a:latin typeface="Raleway"/>
                        <a:ea typeface="Raleway"/>
                        <a:cs typeface="Raleway"/>
                        <a:sym typeface="Raleway"/>
                      </a:endParaRPr>
                    </a:p>
                    <a:p>
                      <a:pPr indent="-304800" lvl="0" marL="457200" rtl="0" algn="l">
                        <a:spcBef>
                          <a:spcPts val="1200"/>
                        </a:spcBef>
                        <a:spcAft>
                          <a:spcPts val="0"/>
                        </a:spcAft>
                        <a:buSzPts val="1200"/>
                        <a:buFont typeface="Raleway"/>
                        <a:buChar char="-"/>
                      </a:pPr>
                      <a:r>
                        <a:rPr lang="en-GB" sz="1200">
                          <a:latin typeface="Raleway"/>
                          <a:ea typeface="Raleway"/>
                          <a:cs typeface="Raleway"/>
                          <a:sym typeface="Raleway"/>
                        </a:rPr>
                        <a:t>Team Lead</a:t>
                      </a:r>
                      <a:endParaRPr sz="1200">
                        <a:latin typeface="Raleway"/>
                        <a:ea typeface="Raleway"/>
                        <a:cs typeface="Raleway"/>
                        <a:sym typeface="Raleway"/>
                      </a:endParaRPr>
                    </a:p>
                  </a:txBody>
                  <a:tcPr marT="91425" marB="91425" marR="91425" marL="91425"/>
                </a:tc>
              </a:tr>
            </a:tbl>
          </a:graphicData>
        </a:graphic>
      </p:graphicFrame>
      <p:sp>
        <p:nvSpPr>
          <p:cNvPr id="210" name="Google Shape;210;p22"/>
          <p:cNvSpPr txBox="1"/>
          <p:nvPr/>
        </p:nvSpPr>
        <p:spPr>
          <a:xfrm>
            <a:off x="502775" y="4011025"/>
            <a:ext cx="7913400" cy="9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aleway"/>
                <a:ea typeface="Raleway"/>
                <a:cs typeface="Raleway"/>
                <a:sym typeface="Raleway"/>
              </a:rPr>
              <a:t>* </a:t>
            </a:r>
            <a:r>
              <a:rPr lang="en-GB" sz="1200">
                <a:latin typeface="Raleway"/>
                <a:ea typeface="Raleway"/>
                <a:cs typeface="Raleway"/>
                <a:sym typeface="Raleway"/>
              </a:rPr>
              <a:t>Starting on 1 December, 2019 a threat actor instituted a campaign to map and scan the network for vulnerabilities. On or about 12 December, 2019 the threat actor gained access to the network and computers within the Acme Co. network.</a:t>
            </a:r>
            <a:endParaRPr>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Incident Timeline</a:t>
            </a:r>
            <a:endParaRPr sz="800"/>
          </a:p>
        </p:txBody>
      </p:sp>
      <p:sp>
        <p:nvSpPr>
          <p:cNvPr id="216" name="Google Shape;216;p23"/>
          <p:cNvSpPr txBox="1"/>
          <p:nvPr/>
        </p:nvSpPr>
        <p:spPr>
          <a:xfrm>
            <a:off x="460540" y="3462416"/>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 Dec </a:t>
            </a:r>
            <a:endParaRPr b="1">
              <a:latin typeface="Lato"/>
              <a:ea typeface="Lato"/>
              <a:cs typeface="Lato"/>
              <a:sym typeface="Lato"/>
            </a:endParaRPr>
          </a:p>
        </p:txBody>
      </p:sp>
      <p:sp>
        <p:nvSpPr>
          <p:cNvPr id="217" name="Google Shape;217;p23"/>
          <p:cNvSpPr txBox="1"/>
          <p:nvPr>
            <p:ph type="title"/>
          </p:nvPr>
        </p:nvSpPr>
        <p:spPr>
          <a:xfrm>
            <a:off x="803537"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Acme Co Cyber Incident</a:t>
            </a:r>
            <a:endParaRPr sz="800">
              <a:solidFill>
                <a:srgbClr val="000000"/>
              </a:solidFill>
            </a:endParaRPr>
          </a:p>
        </p:txBody>
      </p:sp>
      <p:sp>
        <p:nvSpPr>
          <p:cNvPr id="218" name="Google Shape;218;p23"/>
          <p:cNvSpPr txBox="1"/>
          <p:nvPr>
            <p:ph idx="4294967295" type="body"/>
          </p:nvPr>
        </p:nvSpPr>
        <p:spPr>
          <a:xfrm>
            <a:off x="803537"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Incident reported on HackerMan News. Elmer Fudd, CISO, relieved.</a:t>
            </a:r>
            <a:endParaRPr sz="700"/>
          </a:p>
        </p:txBody>
      </p:sp>
      <p:sp>
        <p:nvSpPr>
          <p:cNvPr id="219" name="Google Shape;219;p23"/>
          <p:cNvSpPr txBox="1"/>
          <p:nvPr/>
        </p:nvSpPr>
        <p:spPr>
          <a:xfrm>
            <a:off x="2062849"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10 Dec</a:t>
            </a:r>
            <a:endParaRPr b="1">
              <a:latin typeface="Lato"/>
              <a:ea typeface="Lato"/>
              <a:cs typeface="Lato"/>
              <a:sym typeface="Lato"/>
            </a:endParaRPr>
          </a:p>
        </p:txBody>
      </p:sp>
      <p:sp>
        <p:nvSpPr>
          <p:cNvPr id="220" name="Google Shape;220;p23"/>
          <p:cNvSpPr txBox="1"/>
          <p:nvPr>
            <p:ph type="title"/>
          </p:nvPr>
        </p:nvSpPr>
        <p:spPr>
          <a:xfrm>
            <a:off x="2230906"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Outside Contractors</a:t>
            </a:r>
            <a:endParaRPr sz="800">
              <a:solidFill>
                <a:srgbClr val="000000"/>
              </a:solidFill>
            </a:endParaRPr>
          </a:p>
        </p:txBody>
      </p:sp>
      <p:sp>
        <p:nvSpPr>
          <p:cNvPr id="221" name="Google Shape;221;p23"/>
          <p:cNvSpPr txBox="1"/>
          <p:nvPr>
            <p:ph idx="4294967295" type="body"/>
          </p:nvPr>
        </p:nvSpPr>
        <p:spPr>
          <a:xfrm>
            <a:off x="2230906"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The Cyber RoadRunner Consulting Group was contracted on 10 Dec 2019</a:t>
            </a:r>
            <a:endParaRPr sz="700"/>
          </a:p>
        </p:txBody>
      </p:sp>
      <p:sp>
        <p:nvSpPr>
          <p:cNvPr id="222" name="Google Shape;222;p23"/>
          <p:cNvSpPr txBox="1"/>
          <p:nvPr/>
        </p:nvSpPr>
        <p:spPr>
          <a:xfrm>
            <a:off x="3465552" y="3462425"/>
            <a:ext cx="826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14 Dec</a:t>
            </a:r>
            <a:endParaRPr b="1">
              <a:latin typeface="Lato"/>
              <a:ea typeface="Lato"/>
              <a:cs typeface="Lato"/>
              <a:sym typeface="Lato"/>
            </a:endParaRPr>
          </a:p>
        </p:txBody>
      </p:sp>
      <p:sp>
        <p:nvSpPr>
          <p:cNvPr id="223" name="Google Shape;223;p23"/>
          <p:cNvSpPr txBox="1"/>
          <p:nvPr>
            <p:ph type="title"/>
          </p:nvPr>
        </p:nvSpPr>
        <p:spPr>
          <a:xfrm>
            <a:off x="368190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Implemented</a:t>
            </a:r>
            <a:r>
              <a:rPr lang="en-GB" sz="800">
                <a:solidFill>
                  <a:srgbClr val="000000"/>
                </a:solidFill>
              </a:rPr>
              <a:t> Patch Management System</a:t>
            </a:r>
            <a:endParaRPr sz="800">
              <a:solidFill>
                <a:srgbClr val="000000"/>
              </a:solidFill>
            </a:endParaRPr>
          </a:p>
        </p:txBody>
      </p:sp>
      <p:sp>
        <p:nvSpPr>
          <p:cNvPr id="224" name="Google Shape;224;p23"/>
          <p:cNvSpPr txBox="1"/>
          <p:nvPr>
            <p:ph idx="4294967295" type="body"/>
          </p:nvPr>
        </p:nvSpPr>
        <p:spPr>
          <a:xfrm>
            <a:off x="368190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800">
                <a:solidFill>
                  <a:srgbClr val="000000"/>
                </a:solidFill>
                <a:latin typeface="Raleway"/>
                <a:ea typeface="Raleway"/>
                <a:cs typeface="Raleway"/>
                <a:sym typeface="Raleway"/>
              </a:rPr>
              <a:t>Updated and Patched all systems and installed anti-virus software on all the Linux and Windows systems</a:t>
            </a:r>
            <a:endParaRPr sz="800">
              <a:solidFill>
                <a:srgbClr val="000000"/>
              </a:solidFill>
              <a:latin typeface="Raleway"/>
              <a:ea typeface="Raleway"/>
              <a:cs typeface="Raleway"/>
              <a:sym typeface="Raleway"/>
            </a:endParaRPr>
          </a:p>
          <a:p>
            <a:pPr indent="0" lvl="0" marL="0" rtl="0" algn="l">
              <a:lnSpc>
                <a:spcPct val="100000"/>
              </a:lnSpc>
              <a:spcBef>
                <a:spcPts val="1600"/>
              </a:spcBef>
              <a:spcAft>
                <a:spcPts val="1600"/>
              </a:spcAft>
              <a:buNone/>
            </a:pPr>
            <a:r>
              <a:t/>
            </a:r>
            <a:endParaRPr sz="800">
              <a:solidFill>
                <a:srgbClr val="000000"/>
              </a:solidFill>
              <a:latin typeface="Raleway"/>
              <a:ea typeface="Raleway"/>
              <a:cs typeface="Raleway"/>
              <a:sym typeface="Raleway"/>
            </a:endParaRPr>
          </a:p>
        </p:txBody>
      </p:sp>
      <p:sp>
        <p:nvSpPr>
          <p:cNvPr id="225" name="Google Shape;225;p23"/>
          <p:cNvSpPr txBox="1"/>
          <p:nvPr/>
        </p:nvSpPr>
        <p:spPr>
          <a:xfrm>
            <a:off x="4871275" y="2957350"/>
            <a:ext cx="11181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15-16 Dec</a:t>
            </a:r>
            <a:endParaRPr b="1">
              <a:latin typeface="Lato"/>
              <a:ea typeface="Lato"/>
              <a:cs typeface="Lato"/>
              <a:sym typeface="Lato"/>
            </a:endParaRPr>
          </a:p>
        </p:txBody>
      </p:sp>
      <p:sp>
        <p:nvSpPr>
          <p:cNvPr id="226" name="Google Shape;226;p23"/>
          <p:cNvSpPr txBox="1"/>
          <p:nvPr>
            <p:ph type="title"/>
          </p:nvPr>
        </p:nvSpPr>
        <p:spPr>
          <a:xfrm>
            <a:off x="5136128"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Implemented</a:t>
            </a:r>
            <a:r>
              <a:rPr lang="en-GB" sz="800">
                <a:solidFill>
                  <a:srgbClr val="000000"/>
                </a:solidFill>
              </a:rPr>
              <a:t> Server Architecture</a:t>
            </a:r>
            <a:endParaRPr sz="800">
              <a:solidFill>
                <a:srgbClr val="000000"/>
              </a:solidFill>
            </a:endParaRPr>
          </a:p>
        </p:txBody>
      </p:sp>
      <p:sp>
        <p:nvSpPr>
          <p:cNvPr id="227" name="Google Shape;227;p23"/>
          <p:cNvSpPr txBox="1"/>
          <p:nvPr>
            <p:ph idx="4294967295" type="body"/>
          </p:nvPr>
        </p:nvSpPr>
        <p:spPr>
          <a:xfrm>
            <a:off x="5136128"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Implemented and installed AD and Spiceworks servers. Data migration plan included in recommendations</a:t>
            </a:r>
            <a:endParaRPr sz="700"/>
          </a:p>
        </p:txBody>
      </p:sp>
      <p:sp>
        <p:nvSpPr>
          <p:cNvPr id="228" name="Google Shape;228;p23"/>
          <p:cNvSpPr txBox="1"/>
          <p:nvPr/>
        </p:nvSpPr>
        <p:spPr>
          <a:xfrm>
            <a:off x="6325138" y="346241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19 Dec</a:t>
            </a:r>
            <a:endParaRPr b="1">
              <a:latin typeface="Lato"/>
              <a:ea typeface="Lato"/>
              <a:cs typeface="Lato"/>
              <a:sym typeface="Lato"/>
            </a:endParaRPr>
          </a:p>
        </p:txBody>
      </p:sp>
      <p:sp>
        <p:nvSpPr>
          <p:cNvPr id="229" name="Google Shape;229;p23"/>
          <p:cNvSpPr txBox="1"/>
          <p:nvPr>
            <p:ph type="title"/>
          </p:nvPr>
        </p:nvSpPr>
        <p:spPr>
          <a:xfrm>
            <a:off x="658559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Produce reports</a:t>
            </a:r>
            <a:endParaRPr sz="800">
              <a:solidFill>
                <a:srgbClr val="000000"/>
              </a:solidFill>
            </a:endParaRPr>
          </a:p>
        </p:txBody>
      </p:sp>
      <p:sp>
        <p:nvSpPr>
          <p:cNvPr id="230" name="Google Shape;230;p23"/>
          <p:cNvSpPr txBox="1"/>
          <p:nvPr>
            <p:ph idx="4294967295" type="body"/>
          </p:nvPr>
        </p:nvSpPr>
        <p:spPr>
          <a:xfrm>
            <a:off x="658559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Final report was produced with all recommendations for Acme Co.</a:t>
            </a:r>
            <a:endParaRPr sz="700"/>
          </a:p>
        </p:txBody>
      </p:sp>
      <p:pic>
        <p:nvPicPr>
          <p:cNvPr descr="shutterstock_429987889_edited.jpg" id="231" name="Google Shape;231;p23"/>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232" name="Google Shape;232;p23"/>
          <p:cNvGrpSpPr/>
          <p:nvPr/>
        </p:nvGrpSpPr>
        <p:grpSpPr>
          <a:xfrm>
            <a:off x="845575" y="3060165"/>
            <a:ext cx="92400" cy="411825"/>
            <a:chOff x="845575" y="2563700"/>
            <a:chExt cx="92400" cy="411825"/>
          </a:xfrm>
        </p:grpSpPr>
        <p:cxnSp>
          <p:nvCxnSpPr>
            <p:cNvPr id="233" name="Google Shape;233;p23"/>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4" name="Google Shape;234;p23"/>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23"/>
          <p:cNvGrpSpPr/>
          <p:nvPr/>
        </p:nvGrpSpPr>
        <p:grpSpPr>
          <a:xfrm rot="10800000">
            <a:off x="2296375" y="3339567"/>
            <a:ext cx="92400" cy="411825"/>
            <a:chOff x="2070100" y="2563700"/>
            <a:chExt cx="92400" cy="411825"/>
          </a:xfrm>
        </p:grpSpPr>
        <p:cxnSp>
          <p:nvCxnSpPr>
            <p:cNvPr id="236" name="Google Shape;236;p23"/>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7" name="Google Shape;237;p23"/>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23"/>
          <p:cNvGrpSpPr/>
          <p:nvPr/>
        </p:nvGrpSpPr>
        <p:grpSpPr>
          <a:xfrm>
            <a:off x="3747175" y="3060165"/>
            <a:ext cx="92400" cy="411825"/>
            <a:chOff x="845575" y="2563700"/>
            <a:chExt cx="92400" cy="411825"/>
          </a:xfrm>
        </p:grpSpPr>
        <p:cxnSp>
          <p:nvCxnSpPr>
            <p:cNvPr id="239" name="Google Shape;239;p23"/>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40" name="Google Shape;240;p23"/>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23"/>
          <p:cNvGrpSpPr/>
          <p:nvPr/>
        </p:nvGrpSpPr>
        <p:grpSpPr>
          <a:xfrm rot="10800000">
            <a:off x="5197975" y="3339567"/>
            <a:ext cx="92400" cy="411825"/>
            <a:chOff x="2070100" y="2563700"/>
            <a:chExt cx="92400" cy="411825"/>
          </a:xfrm>
        </p:grpSpPr>
        <p:cxnSp>
          <p:nvCxnSpPr>
            <p:cNvPr id="242" name="Google Shape;242;p23"/>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43" name="Google Shape;243;p23"/>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23"/>
          <p:cNvGrpSpPr/>
          <p:nvPr/>
        </p:nvGrpSpPr>
        <p:grpSpPr>
          <a:xfrm>
            <a:off x="6648775" y="3060165"/>
            <a:ext cx="92400" cy="411825"/>
            <a:chOff x="845575" y="2563700"/>
            <a:chExt cx="92400" cy="411825"/>
          </a:xfrm>
        </p:grpSpPr>
        <p:cxnSp>
          <p:nvCxnSpPr>
            <p:cNvPr id="245" name="Google Shape;245;p23"/>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46" name="Google Shape;246;p23"/>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4"/>
          <p:cNvSpPr txBox="1"/>
          <p:nvPr>
            <p:ph type="title"/>
          </p:nvPr>
        </p:nvSpPr>
        <p:spPr>
          <a:xfrm>
            <a:off x="727650" y="613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Incident Summary</a:t>
            </a:r>
            <a:endParaRPr/>
          </a:p>
        </p:txBody>
      </p:sp>
      <p:sp>
        <p:nvSpPr>
          <p:cNvPr id="252" name="Google Shape;252;p24"/>
          <p:cNvSpPr/>
          <p:nvPr/>
        </p:nvSpPr>
        <p:spPr>
          <a:xfrm>
            <a:off x="727640" y="12789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1</a:t>
            </a:r>
            <a:endParaRPr b="1" sz="800">
              <a:solidFill>
                <a:srgbClr val="FFFFFF"/>
              </a:solidFill>
              <a:latin typeface="Raleway"/>
              <a:ea typeface="Raleway"/>
              <a:cs typeface="Raleway"/>
              <a:sym typeface="Raleway"/>
            </a:endParaRPr>
          </a:p>
        </p:txBody>
      </p:sp>
      <p:sp>
        <p:nvSpPr>
          <p:cNvPr id="253" name="Google Shape;253;p24"/>
          <p:cNvSpPr/>
          <p:nvPr/>
        </p:nvSpPr>
        <p:spPr>
          <a:xfrm>
            <a:off x="727640" y="21921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2</a:t>
            </a:r>
            <a:endParaRPr b="1" sz="800">
              <a:solidFill>
                <a:srgbClr val="FFFFFF"/>
              </a:solidFill>
              <a:latin typeface="Raleway"/>
              <a:ea typeface="Raleway"/>
              <a:cs typeface="Raleway"/>
              <a:sym typeface="Raleway"/>
            </a:endParaRPr>
          </a:p>
        </p:txBody>
      </p:sp>
      <p:sp>
        <p:nvSpPr>
          <p:cNvPr id="254" name="Google Shape;254;p24"/>
          <p:cNvSpPr/>
          <p:nvPr/>
        </p:nvSpPr>
        <p:spPr>
          <a:xfrm>
            <a:off x="4884784" y="12789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5</a:t>
            </a:r>
            <a:endParaRPr b="1" sz="800">
              <a:solidFill>
                <a:srgbClr val="FFFFFF"/>
              </a:solidFill>
              <a:latin typeface="Raleway"/>
              <a:ea typeface="Raleway"/>
              <a:cs typeface="Raleway"/>
              <a:sym typeface="Raleway"/>
            </a:endParaRPr>
          </a:p>
        </p:txBody>
      </p:sp>
      <p:sp>
        <p:nvSpPr>
          <p:cNvPr id="255" name="Google Shape;255;p24"/>
          <p:cNvSpPr/>
          <p:nvPr/>
        </p:nvSpPr>
        <p:spPr>
          <a:xfrm>
            <a:off x="4884784" y="21921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6</a:t>
            </a:r>
            <a:endParaRPr b="1" sz="800">
              <a:solidFill>
                <a:srgbClr val="FFFFFF"/>
              </a:solidFill>
              <a:latin typeface="Raleway"/>
              <a:ea typeface="Raleway"/>
              <a:cs typeface="Raleway"/>
              <a:sym typeface="Raleway"/>
            </a:endParaRPr>
          </a:p>
        </p:txBody>
      </p:sp>
      <p:sp>
        <p:nvSpPr>
          <p:cNvPr id="256" name="Google Shape;256;p24"/>
          <p:cNvSpPr/>
          <p:nvPr/>
        </p:nvSpPr>
        <p:spPr>
          <a:xfrm>
            <a:off x="727640" y="29389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3</a:t>
            </a:r>
            <a:endParaRPr b="1" sz="800">
              <a:solidFill>
                <a:srgbClr val="FFFFFF"/>
              </a:solidFill>
              <a:latin typeface="Raleway"/>
              <a:ea typeface="Raleway"/>
              <a:cs typeface="Raleway"/>
              <a:sym typeface="Raleway"/>
            </a:endParaRPr>
          </a:p>
        </p:txBody>
      </p:sp>
      <p:sp>
        <p:nvSpPr>
          <p:cNvPr id="257" name="Google Shape;257;p24"/>
          <p:cNvSpPr/>
          <p:nvPr/>
        </p:nvSpPr>
        <p:spPr>
          <a:xfrm>
            <a:off x="4884765" y="29389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7</a:t>
            </a:r>
            <a:endParaRPr b="1" sz="800">
              <a:solidFill>
                <a:srgbClr val="FFFFFF"/>
              </a:solidFill>
              <a:latin typeface="Raleway"/>
              <a:ea typeface="Raleway"/>
              <a:cs typeface="Raleway"/>
              <a:sym typeface="Raleway"/>
            </a:endParaRPr>
          </a:p>
        </p:txBody>
      </p:sp>
      <p:sp>
        <p:nvSpPr>
          <p:cNvPr id="258" name="Google Shape;258;p24"/>
          <p:cNvSpPr txBox="1"/>
          <p:nvPr/>
        </p:nvSpPr>
        <p:spPr>
          <a:xfrm>
            <a:off x="1056450" y="1278981"/>
            <a:ext cx="3084300" cy="10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Cyber incident reported by HackermanNews that involved a possible data breach of Acme Co. Elmer Fudd, CISO, was subsequently relieved of his duties and asked to leave.</a:t>
            </a:r>
            <a:endParaRPr sz="1000">
              <a:latin typeface="Raleway Light"/>
              <a:ea typeface="Raleway Light"/>
              <a:cs typeface="Raleway Light"/>
              <a:sym typeface="Raleway Light"/>
            </a:endParaRPr>
          </a:p>
        </p:txBody>
      </p:sp>
      <p:sp>
        <p:nvSpPr>
          <p:cNvPr id="259" name="Google Shape;259;p24"/>
          <p:cNvSpPr txBox="1"/>
          <p:nvPr/>
        </p:nvSpPr>
        <p:spPr>
          <a:xfrm>
            <a:off x="1056438" y="2163363"/>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Cyber RoadRunner Consulting Group was contracted on 10 Dec 2019 to investigate, recover and remediate the incident.</a:t>
            </a:r>
            <a:endParaRPr sz="1000">
              <a:latin typeface="Raleway Light"/>
              <a:ea typeface="Raleway Light"/>
              <a:cs typeface="Raleway Light"/>
              <a:sym typeface="Raleway Light"/>
            </a:endParaRPr>
          </a:p>
        </p:txBody>
      </p:sp>
      <p:sp>
        <p:nvSpPr>
          <p:cNvPr id="260" name="Google Shape;260;p24"/>
          <p:cNvSpPr txBox="1"/>
          <p:nvPr/>
        </p:nvSpPr>
        <p:spPr>
          <a:xfrm>
            <a:off x="1056438" y="2938950"/>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Vulnerability scan was conducted on all the machines All the machines had outdated patches and Server Message Block (SMB) installed. The vulnerabilities were mitigated through updates to the systems.</a:t>
            </a:r>
            <a:endParaRPr sz="1000">
              <a:latin typeface="Raleway Light"/>
              <a:ea typeface="Raleway Light"/>
              <a:cs typeface="Raleway Light"/>
              <a:sym typeface="Raleway Light"/>
            </a:endParaRPr>
          </a:p>
        </p:txBody>
      </p:sp>
      <p:sp>
        <p:nvSpPr>
          <p:cNvPr id="261" name="Google Shape;261;p24"/>
          <p:cNvSpPr txBox="1"/>
          <p:nvPr/>
        </p:nvSpPr>
        <p:spPr>
          <a:xfrm>
            <a:off x="5213563" y="1278975"/>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team was then able to find a file in /shared/sys on the Ubuntu 16.04 machine 2 called rootkit.c. </a:t>
            </a:r>
            <a:endParaRPr sz="1000">
              <a:latin typeface="Raleway Light"/>
              <a:ea typeface="Raleway Light"/>
              <a:cs typeface="Raleway Light"/>
              <a:sym typeface="Raleway Light"/>
            </a:endParaRPr>
          </a:p>
          <a:p>
            <a:pPr indent="0" lvl="0" marL="0" rtl="0" algn="l">
              <a:spcBef>
                <a:spcPts val="0"/>
              </a:spcBef>
              <a:spcAft>
                <a:spcPts val="0"/>
              </a:spcAft>
              <a:buNone/>
            </a:pPr>
            <a:r>
              <a:t/>
            </a:r>
            <a:endParaRPr sz="1000">
              <a:latin typeface="Raleway Light"/>
              <a:ea typeface="Raleway Light"/>
              <a:cs typeface="Raleway Light"/>
              <a:sym typeface="Raleway Light"/>
            </a:endParaRPr>
          </a:p>
        </p:txBody>
      </p:sp>
      <p:sp>
        <p:nvSpPr>
          <p:cNvPr id="262" name="Google Shape;262;p24"/>
          <p:cNvSpPr txBox="1"/>
          <p:nvPr/>
        </p:nvSpPr>
        <p:spPr>
          <a:xfrm>
            <a:off x="5213563" y="2152350"/>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threat actors then used an ICMP flood on port 53, Domain Name System (DNS), to mask the port scanning that was conducted to find open ports in the firewall.</a:t>
            </a:r>
            <a:endParaRPr sz="1000">
              <a:latin typeface="Raleway Light"/>
              <a:ea typeface="Raleway Light"/>
              <a:cs typeface="Raleway Light"/>
              <a:sym typeface="Raleway Light"/>
            </a:endParaRPr>
          </a:p>
          <a:p>
            <a:pPr indent="0" lvl="0" marL="0" rtl="0" algn="l">
              <a:spcBef>
                <a:spcPts val="0"/>
              </a:spcBef>
              <a:spcAft>
                <a:spcPts val="0"/>
              </a:spcAft>
              <a:buNone/>
            </a:pPr>
            <a:r>
              <a:t/>
            </a:r>
            <a:endParaRPr sz="1000">
              <a:latin typeface="Raleway Light"/>
              <a:ea typeface="Raleway Light"/>
              <a:cs typeface="Raleway Light"/>
              <a:sym typeface="Raleway Light"/>
            </a:endParaRPr>
          </a:p>
        </p:txBody>
      </p:sp>
      <p:sp>
        <p:nvSpPr>
          <p:cNvPr id="263" name="Google Shape;263;p24"/>
          <p:cNvSpPr txBox="1"/>
          <p:nvPr/>
        </p:nvSpPr>
        <p:spPr>
          <a:xfrm>
            <a:off x="5213563" y="2938950"/>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installed spyware was able to communicate through port 53, 80 or 443 with the command and control server and move the stolen information out of the network to the threat actors.  </a:t>
            </a:r>
            <a:endParaRPr sz="1000">
              <a:latin typeface="Raleway Light"/>
              <a:ea typeface="Raleway Light"/>
              <a:cs typeface="Raleway Light"/>
              <a:sym typeface="Raleway Light"/>
            </a:endParaRPr>
          </a:p>
          <a:p>
            <a:pPr indent="0" lvl="0" marL="0" rtl="0" algn="l">
              <a:spcBef>
                <a:spcPts val="0"/>
              </a:spcBef>
              <a:spcAft>
                <a:spcPts val="0"/>
              </a:spcAft>
              <a:buNone/>
            </a:pPr>
            <a:r>
              <a:t/>
            </a:r>
            <a:endParaRPr sz="1000">
              <a:latin typeface="Raleway Light"/>
              <a:ea typeface="Raleway Light"/>
              <a:cs typeface="Raleway Light"/>
              <a:sym typeface="Raleway Light"/>
            </a:endParaRPr>
          </a:p>
          <a:p>
            <a:pPr indent="0" lvl="0" marL="0" rtl="0" algn="l">
              <a:spcBef>
                <a:spcPts val="0"/>
              </a:spcBef>
              <a:spcAft>
                <a:spcPts val="0"/>
              </a:spcAft>
              <a:buNone/>
            </a:pPr>
            <a:r>
              <a:t/>
            </a:r>
            <a:endParaRPr sz="1000">
              <a:latin typeface="Raleway Light"/>
              <a:ea typeface="Raleway Light"/>
              <a:cs typeface="Raleway Light"/>
              <a:sym typeface="Raleway Light"/>
            </a:endParaRPr>
          </a:p>
        </p:txBody>
      </p:sp>
      <p:sp>
        <p:nvSpPr>
          <p:cNvPr id="264" name="Google Shape;264;p24"/>
          <p:cNvSpPr/>
          <p:nvPr/>
        </p:nvSpPr>
        <p:spPr>
          <a:xfrm>
            <a:off x="727640" y="38645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4</a:t>
            </a:r>
            <a:endParaRPr b="1" sz="800">
              <a:solidFill>
                <a:srgbClr val="FFFFFF"/>
              </a:solidFill>
              <a:latin typeface="Raleway"/>
              <a:ea typeface="Raleway"/>
              <a:cs typeface="Raleway"/>
              <a:sym typeface="Raleway"/>
            </a:endParaRPr>
          </a:p>
        </p:txBody>
      </p:sp>
      <p:sp>
        <p:nvSpPr>
          <p:cNvPr id="265" name="Google Shape;265;p24"/>
          <p:cNvSpPr txBox="1"/>
          <p:nvPr/>
        </p:nvSpPr>
        <p:spPr>
          <a:xfrm>
            <a:off x="1056438" y="3890925"/>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team was able to determine that the initial point of entry was the unpatched Ubuntu 14.04 server using the HeartBleed attack.</a:t>
            </a:r>
            <a:endParaRPr sz="1000">
              <a:latin typeface="Raleway Light"/>
              <a:ea typeface="Raleway Light"/>
              <a:cs typeface="Raleway Light"/>
              <a:sym typeface="Raleway Light"/>
            </a:endParaRPr>
          </a:p>
        </p:txBody>
      </p:sp>
      <p:sp>
        <p:nvSpPr>
          <p:cNvPr id="266" name="Google Shape;266;p24"/>
          <p:cNvSpPr txBox="1"/>
          <p:nvPr/>
        </p:nvSpPr>
        <p:spPr>
          <a:xfrm>
            <a:off x="5255838" y="3814725"/>
            <a:ext cx="3084300" cy="6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latin typeface="Raleway Light"/>
                <a:ea typeface="Raleway Light"/>
                <a:cs typeface="Raleway Light"/>
                <a:sym typeface="Raleway Light"/>
              </a:rPr>
              <a:t>The threat actors were then able to accomplish a Secure Shell Session (SSH) on port 22. If any data was exfiltrated it was most likely done through this SSH session.</a:t>
            </a:r>
            <a:endParaRPr sz="1000">
              <a:latin typeface="Raleway Light"/>
              <a:ea typeface="Raleway Light"/>
              <a:cs typeface="Raleway Light"/>
              <a:sym typeface="Raleway Light"/>
            </a:endParaRPr>
          </a:p>
        </p:txBody>
      </p:sp>
      <p:sp>
        <p:nvSpPr>
          <p:cNvPr id="267" name="Google Shape;267;p24"/>
          <p:cNvSpPr/>
          <p:nvPr/>
        </p:nvSpPr>
        <p:spPr>
          <a:xfrm>
            <a:off x="4884765" y="38645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latin typeface="Raleway"/>
                <a:ea typeface="Raleway"/>
                <a:cs typeface="Raleway"/>
                <a:sym typeface="Raleway"/>
              </a:rPr>
              <a:t>8</a:t>
            </a:r>
            <a:endParaRPr b="1" sz="800">
              <a:solidFill>
                <a:srgbClr val="FFFFFF"/>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5"/>
          <p:cNvSpPr txBox="1"/>
          <p:nvPr>
            <p:ph type="title"/>
          </p:nvPr>
        </p:nvSpPr>
        <p:spPr>
          <a:xfrm>
            <a:off x="678600" y="669800"/>
            <a:ext cx="3893400" cy="5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Steps Taken</a:t>
            </a:r>
            <a:endParaRPr b="0"/>
          </a:p>
        </p:txBody>
      </p:sp>
      <p:sp>
        <p:nvSpPr>
          <p:cNvPr id="273" name="Google Shape;273;p25"/>
          <p:cNvSpPr txBox="1"/>
          <p:nvPr>
            <p:ph idx="1" type="body"/>
          </p:nvPr>
        </p:nvSpPr>
        <p:spPr>
          <a:xfrm>
            <a:off x="663600" y="1372850"/>
            <a:ext cx="7816800" cy="33093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120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Upgraded and patched all Linux and Windows systems.</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Installed antivirus software on all systems.</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Checked to ensure the malware is off and if not then re-image remaining infected systems.</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Windows 10 Machine 1 was re-imaged.</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Installed and implemented the Active Directory (AD) and Spiceworks servers.</a:t>
            </a:r>
            <a:endParaRPr sz="1200">
              <a:solidFill>
                <a:srgbClr val="000000"/>
              </a:solidFill>
              <a:latin typeface="Raleway"/>
              <a:ea typeface="Raleway"/>
              <a:cs typeface="Raleway"/>
              <a:sym typeface="Raleway"/>
            </a:endParaRPr>
          </a:p>
          <a:p>
            <a:pPr indent="-304800" lvl="1" marL="9144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AD server was setup so that all users will be required to change password upon login</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We recommend you set a policy to have every user change their password on a 30 day basis and you implement a strong password policy, such as 12-16 Characters; capital letter; number; and special character.</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Changed admin accounts to Active Directory and have admin / user accounts be separate.</a:t>
            </a:r>
            <a:endParaRPr sz="1200">
              <a:solidFill>
                <a:srgbClr val="000000"/>
              </a:solidFill>
              <a:latin typeface="Raleway"/>
              <a:ea typeface="Raleway"/>
              <a:cs typeface="Raleway"/>
              <a:sym typeface="Raleway"/>
            </a:endParaRPr>
          </a:p>
          <a:p>
            <a:pPr indent="-304800" lvl="0" marL="457200" rtl="0" algn="l">
              <a:lnSpc>
                <a:spcPct val="150000"/>
              </a:lnSpc>
              <a:spcBef>
                <a:spcPts val="0"/>
              </a:spcBef>
              <a:spcAft>
                <a:spcPts val="0"/>
              </a:spcAft>
              <a:buClr>
                <a:srgbClr val="000000"/>
              </a:buClr>
              <a:buSzPts val="1200"/>
              <a:buFont typeface="Raleway"/>
              <a:buChar char="●"/>
            </a:pPr>
            <a:r>
              <a:rPr lang="en-GB" sz="1200">
                <a:solidFill>
                  <a:srgbClr val="000000"/>
                </a:solidFill>
                <a:latin typeface="Raleway"/>
                <a:ea typeface="Raleway"/>
                <a:cs typeface="Raleway"/>
                <a:sym typeface="Raleway"/>
              </a:rPr>
              <a:t>Used the 2 Linux servers to create a file server and backup.</a:t>
            </a:r>
            <a:endParaRPr sz="1100">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6"/>
          <p:cNvSpPr txBox="1"/>
          <p:nvPr>
            <p:ph type="title"/>
          </p:nvPr>
        </p:nvSpPr>
        <p:spPr>
          <a:xfrm>
            <a:off x="734525" y="6065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Recommendations</a:t>
            </a:r>
            <a:endParaRPr/>
          </a:p>
        </p:txBody>
      </p:sp>
      <p:sp>
        <p:nvSpPr>
          <p:cNvPr id="279" name="Google Shape;279;p26"/>
          <p:cNvSpPr txBox="1"/>
          <p:nvPr/>
        </p:nvSpPr>
        <p:spPr>
          <a:xfrm>
            <a:off x="601800" y="1542100"/>
            <a:ext cx="8143200" cy="3309900"/>
          </a:xfrm>
          <a:prstGeom prst="rect">
            <a:avLst/>
          </a:prstGeom>
          <a:noFill/>
          <a:ln>
            <a:noFill/>
          </a:ln>
        </p:spPr>
        <p:txBody>
          <a:bodyPr anchorCtr="0" anchor="t" bIns="91425" lIns="91425" spcFirstLastPara="1" rIns="91425" wrap="square" tIns="91425">
            <a:noAutofit/>
          </a:bodyPr>
          <a:lstStyle/>
          <a:p>
            <a:pPr indent="-304800" lvl="0" marL="457200" rtl="0" algn="l">
              <a:spcBef>
                <a:spcPts val="1200"/>
              </a:spcBef>
              <a:spcAft>
                <a:spcPts val="0"/>
              </a:spcAft>
              <a:buSzPts val="1200"/>
              <a:buFont typeface="Raleway"/>
              <a:buChar char="●"/>
            </a:pPr>
            <a:r>
              <a:rPr lang="en-GB" sz="1200">
                <a:latin typeface="Raleway"/>
                <a:ea typeface="Raleway"/>
                <a:cs typeface="Raleway"/>
                <a:sym typeface="Raleway"/>
              </a:rPr>
              <a:t>Incident Response / Disaster Recovery plan</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Risk Management</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Compliance - Sarbanes-Oxley and PCI-DSS</a:t>
            </a:r>
            <a:endParaRPr sz="1200">
              <a:latin typeface="Raleway"/>
              <a:ea typeface="Raleway"/>
              <a:cs typeface="Raleway"/>
              <a:sym typeface="Raleway"/>
            </a:endParaRPr>
          </a:p>
          <a:p>
            <a:pPr indent="-304800" lvl="1" marL="914400" rtl="0" algn="l">
              <a:spcBef>
                <a:spcPts val="0"/>
              </a:spcBef>
              <a:spcAft>
                <a:spcPts val="0"/>
              </a:spcAft>
              <a:buSzPts val="1200"/>
              <a:buFont typeface="Raleway"/>
              <a:buChar char="○"/>
            </a:pPr>
            <a:r>
              <a:rPr lang="en-GB" sz="1200">
                <a:latin typeface="Raleway"/>
                <a:ea typeface="Raleway"/>
                <a:cs typeface="Raleway"/>
                <a:sym typeface="Raleway"/>
              </a:rPr>
              <a:t>Recommend using NIST or ISO standards to meet any other compliance for </a:t>
            </a:r>
            <a:r>
              <a:rPr lang="en-GB" sz="1200">
                <a:latin typeface="Raleway"/>
                <a:ea typeface="Raleway"/>
                <a:cs typeface="Raleway"/>
                <a:sym typeface="Raleway"/>
              </a:rPr>
              <a:t>external</a:t>
            </a:r>
            <a:r>
              <a:rPr lang="en-GB" sz="1200">
                <a:latin typeface="Raleway"/>
                <a:ea typeface="Raleway"/>
                <a:cs typeface="Raleway"/>
                <a:sym typeface="Raleway"/>
              </a:rPr>
              <a:t> partners</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Install Windows Defender and Firewalls for all workstations</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Install and implement a SIEM architecture for the SOC</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Implement a 30 day password change policy for the company</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Move users to the AD server through a 30 day migration plan</a:t>
            </a:r>
            <a:endParaRPr sz="1200">
              <a:latin typeface="Raleway"/>
              <a:ea typeface="Raleway"/>
              <a:cs typeface="Raleway"/>
              <a:sym typeface="Raleway"/>
            </a:endParaRPr>
          </a:p>
          <a:p>
            <a:pPr indent="-304800" lvl="1" marL="914400" rtl="0" algn="l">
              <a:spcBef>
                <a:spcPts val="0"/>
              </a:spcBef>
              <a:spcAft>
                <a:spcPts val="0"/>
              </a:spcAft>
              <a:buSzPts val="1200"/>
              <a:buFont typeface="Raleway"/>
              <a:buChar char="○"/>
            </a:pPr>
            <a:r>
              <a:rPr lang="en-GB" sz="1200">
                <a:latin typeface="Raleway"/>
                <a:ea typeface="Raleway"/>
                <a:cs typeface="Raleway"/>
                <a:sym typeface="Raleway"/>
              </a:rPr>
              <a:t>Move users by each section, HR, Marketing, Sales, IT, etc.</a:t>
            </a:r>
            <a:endParaRPr sz="1200">
              <a:latin typeface="Raleway"/>
              <a:ea typeface="Raleway"/>
              <a:cs typeface="Raleway"/>
              <a:sym typeface="Raleway"/>
            </a:endParaRPr>
          </a:p>
          <a:p>
            <a:pPr indent="-304800" lvl="1" marL="914400" rtl="0" algn="l">
              <a:spcBef>
                <a:spcPts val="0"/>
              </a:spcBef>
              <a:spcAft>
                <a:spcPts val="0"/>
              </a:spcAft>
              <a:buSzPts val="1200"/>
              <a:buFont typeface="Raleway"/>
              <a:buChar char="○"/>
            </a:pPr>
            <a:r>
              <a:rPr lang="en-GB" sz="1200">
                <a:latin typeface="Raleway"/>
                <a:ea typeface="Raleway"/>
                <a:cs typeface="Raleway"/>
                <a:sym typeface="Raleway"/>
              </a:rPr>
              <a:t>Move your least needed section starting first and work up to the most needed</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Implement a change management policy</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Build and utilize a update management system, that will track current updates and allow the company to more easily manage the updates of system to reduce vulnerabilities</a:t>
            </a:r>
            <a:endParaRPr sz="1200">
              <a:latin typeface="Raleway"/>
              <a:ea typeface="Raleway"/>
              <a:cs typeface="Raleway"/>
              <a:sym typeface="Raleway"/>
            </a:endParaRPr>
          </a:p>
          <a:p>
            <a:pPr indent="-304800" lvl="0" marL="457200" rtl="0" algn="l">
              <a:spcBef>
                <a:spcPts val="0"/>
              </a:spcBef>
              <a:spcAft>
                <a:spcPts val="0"/>
              </a:spcAft>
              <a:buSzPts val="1200"/>
              <a:buFont typeface="Raleway"/>
              <a:buChar char="●"/>
            </a:pPr>
            <a:r>
              <a:rPr lang="en-GB" sz="1200">
                <a:latin typeface="Raleway"/>
                <a:ea typeface="Raleway"/>
                <a:cs typeface="Raleway"/>
                <a:sym typeface="Raleway"/>
              </a:rPr>
              <a:t>Purchase, install and implement a Dual-Homed Firewall system that includes a router</a:t>
            </a:r>
            <a:endParaRPr sz="1200">
              <a:latin typeface="Raleway"/>
              <a:ea typeface="Raleway"/>
              <a:cs typeface="Raleway"/>
              <a:sym typeface="Raleway"/>
            </a:endParaRPr>
          </a:p>
          <a:p>
            <a:pPr indent="-304800" lvl="1" marL="914400" rtl="0" algn="l">
              <a:spcBef>
                <a:spcPts val="0"/>
              </a:spcBef>
              <a:spcAft>
                <a:spcPts val="0"/>
              </a:spcAft>
              <a:buSzPts val="1200"/>
              <a:buFont typeface="Raleway"/>
              <a:buChar char="○"/>
            </a:pPr>
            <a:r>
              <a:rPr lang="en-GB" sz="1200">
                <a:latin typeface="Raleway"/>
                <a:ea typeface="Raleway"/>
                <a:cs typeface="Raleway"/>
                <a:sym typeface="Raleway"/>
              </a:rPr>
              <a:t>Move the Honeypot Ubuntu system to the DMZ to create an architecture that will help to identify </a:t>
            </a:r>
            <a:r>
              <a:rPr lang="en-GB" sz="1200">
                <a:latin typeface="Raleway"/>
                <a:ea typeface="Raleway"/>
                <a:cs typeface="Raleway"/>
                <a:sym typeface="Raleway"/>
              </a:rPr>
              <a:t>potential</a:t>
            </a:r>
            <a:r>
              <a:rPr lang="en-GB" sz="1200">
                <a:latin typeface="Raleway"/>
                <a:ea typeface="Raleway"/>
                <a:cs typeface="Raleway"/>
                <a:sym typeface="Raleway"/>
              </a:rPr>
              <a:t> threats</a:t>
            </a:r>
            <a:endParaRPr sz="1200">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